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87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2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6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28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2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3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2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0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86A4C-8E40-4F87-A4F0-01A0687C5742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0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47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b="1" dirty="0" smtClean="0">
                <a:solidFill>
                  <a:schemeClr val="accent2"/>
                </a:solidFill>
              </a:rPr>
              <a:t>Lenní systém</a:t>
            </a:r>
            <a:endParaRPr lang="cs-CZ" sz="6600" b="1" dirty="0">
              <a:solidFill>
                <a:schemeClr val="accent2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86300" y="1917700"/>
            <a:ext cx="2146300" cy="749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Panovník</a:t>
            </a:r>
          </a:p>
          <a:p>
            <a:pPr algn="ctr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46100" y="3530600"/>
            <a:ext cx="25273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accent2"/>
                </a:solidFill>
              </a:rPr>
              <a:t>Leník</a:t>
            </a:r>
            <a:endParaRPr lang="cs-CZ" sz="3200" b="1" dirty="0">
              <a:solidFill>
                <a:schemeClr val="accent2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3416300"/>
            <a:ext cx="25273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accent2"/>
                </a:solidFill>
              </a:rPr>
              <a:t>Leník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470900" y="3416300"/>
            <a:ext cx="25273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accent2"/>
                </a:solidFill>
              </a:rPr>
              <a:t>Leník</a:t>
            </a:r>
            <a:endParaRPr lang="cs-CZ" b="1" dirty="0">
              <a:solidFill>
                <a:schemeClr val="accent2"/>
              </a:solidFill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5594423" y="2736850"/>
            <a:ext cx="1270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413000" y="2667000"/>
            <a:ext cx="2273300" cy="74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883400" y="2667000"/>
            <a:ext cx="2235200" cy="679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4572000" y="5095240"/>
            <a:ext cx="25273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accent2"/>
                </a:solidFill>
              </a:rPr>
              <a:t>Leník</a:t>
            </a:r>
            <a:endParaRPr lang="cs-CZ" b="1" dirty="0">
              <a:solidFill>
                <a:schemeClr val="accent2"/>
              </a:solidFill>
            </a:endParaRP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5581723" y="4432300"/>
            <a:ext cx="1270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rot="120000" flipH="1" flipV="1">
            <a:off x="5759498" y="2714625"/>
            <a:ext cx="25351" cy="5862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451100" y="2486660"/>
            <a:ext cx="2120900" cy="70104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6946900" y="2486660"/>
            <a:ext cx="2273300" cy="70104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5769721" y="4392062"/>
            <a:ext cx="25351" cy="5862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72533" y="5501640"/>
            <a:ext cx="88053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8030633" y="5501640"/>
            <a:ext cx="880534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Zaoblený obdélník 24"/>
          <p:cNvSpPr/>
          <p:nvPr/>
        </p:nvSpPr>
        <p:spPr>
          <a:xfrm>
            <a:off x="1422400" y="5266267"/>
            <a:ext cx="2269067" cy="6417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Uděluje léno, poskytuje ochranu</a:t>
            </a:r>
            <a:endParaRPr lang="cs-CZ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9220200" y="5266267"/>
            <a:ext cx="2269067" cy="6417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Přísahá věrnost, vojensky podporuje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8663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6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2"/>
                </a:solidFill>
              </a:rPr>
              <a:t>Důležité pojmy</a:t>
            </a:r>
            <a:endParaRPr lang="cs-CZ" sz="7200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rgbClr val="FF0000"/>
                </a:solidFill>
              </a:rPr>
              <a:t>Léno</a:t>
            </a:r>
            <a:r>
              <a:rPr lang="cs-CZ" sz="4800" b="1" dirty="0" smtClean="0">
                <a:solidFill>
                  <a:srgbClr val="FF0000"/>
                </a:solidFill>
              </a:rPr>
              <a:t> </a:t>
            </a:r>
            <a:r>
              <a:rPr lang="cs-CZ" sz="4800" b="1" dirty="0" smtClean="0"/>
              <a:t>= propůjčená půda (latinsky </a:t>
            </a:r>
            <a:r>
              <a:rPr lang="cs-CZ" sz="4800" b="1" u="sng" dirty="0" smtClean="0">
                <a:solidFill>
                  <a:srgbClr val="FF0000"/>
                </a:solidFill>
              </a:rPr>
              <a:t>feudum</a:t>
            </a:r>
            <a:r>
              <a:rPr lang="cs-CZ" sz="4800" b="1" dirty="0" smtClean="0"/>
              <a:t>)</a:t>
            </a:r>
          </a:p>
          <a:p>
            <a:pPr algn="ctr"/>
            <a:r>
              <a:rPr lang="cs-CZ" sz="4800" b="1" dirty="0" smtClean="0"/>
              <a:t>proto</a:t>
            </a:r>
          </a:p>
          <a:p>
            <a:r>
              <a:rPr lang="cs-CZ" sz="4800" b="1" dirty="0" smtClean="0"/>
              <a:t>středověká společnost = </a:t>
            </a:r>
            <a:r>
              <a:rPr lang="cs-CZ" sz="4800" b="1" u="sng" dirty="0" smtClean="0">
                <a:solidFill>
                  <a:srgbClr val="FF0000"/>
                </a:solidFill>
              </a:rPr>
              <a:t>feudální spol.</a:t>
            </a:r>
          </a:p>
          <a:p>
            <a:r>
              <a:rPr lang="cs-CZ" sz="4800" b="1" dirty="0" smtClean="0"/>
              <a:t>(šlechtic = feudál)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1493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Leník, lenní pán</a:t>
            </a:r>
          </a:p>
          <a:p>
            <a:r>
              <a:rPr lang="cs-CZ" sz="4800" b="1" dirty="0" smtClean="0">
                <a:solidFill>
                  <a:srgbClr val="FF0000"/>
                </a:solidFill>
              </a:rPr>
              <a:t>Lenní přísaha </a:t>
            </a:r>
            <a:r>
              <a:rPr lang="cs-CZ" sz="4800" dirty="0" smtClean="0"/>
              <a:t>– přísaha věrnosti</a:t>
            </a:r>
          </a:p>
          <a:p>
            <a:r>
              <a:rPr lang="cs-CZ" sz="4800" b="1" dirty="0" smtClean="0">
                <a:solidFill>
                  <a:srgbClr val="FF0000"/>
                </a:solidFill>
              </a:rPr>
              <a:t>Lenní vztah </a:t>
            </a:r>
            <a:r>
              <a:rPr lang="cs-CZ" sz="4800" dirty="0" smtClean="0"/>
              <a:t>– vztah mezi lenním pánem (propůjčuje </a:t>
            </a:r>
            <a:r>
              <a:rPr lang="cs-CZ" sz="4800" dirty="0" err="1" smtClean="0"/>
              <a:t>půdu,přijímá</a:t>
            </a:r>
            <a:r>
              <a:rPr lang="cs-CZ" sz="4800" dirty="0" smtClean="0"/>
              <a:t> přísahu) a leníkem (skládá přísahu)</a:t>
            </a:r>
            <a:endParaRPr lang="cs-CZ" sz="1600" dirty="0" smtClean="0"/>
          </a:p>
          <a:p>
            <a:r>
              <a:rPr lang="cs-CZ" sz="2800" b="1" dirty="0" smtClean="0"/>
              <a:t>Učebnice str. 22</a:t>
            </a:r>
            <a:endParaRPr lang="cs-CZ" sz="7200" b="1" dirty="0" smtClean="0"/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2811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70</Words>
  <Application>Microsoft Office PowerPoint</Application>
  <PresentationFormat>Širokoúhlá obrazovka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Retrospektiva</vt:lpstr>
      <vt:lpstr>Lenní systém</vt:lpstr>
      <vt:lpstr>Důležité pojmy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Suchomel</dc:creator>
  <cp:lastModifiedBy>Iva Roubalíková</cp:lastModifiedBy>
  <cp:revision>15</cp:revision>
  <dcterms:created xsi:type="dcterms:W3CDTF">2015-09-11T08:03:20Z</dcterms:created>
  <dcterms:modified xsi:type="dcterms:W3CDTF">2015-09-27T14:12:27Z</dcterms:modified>
</cp:coreProperties>
</file>