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38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03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91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05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341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51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42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219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4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2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9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75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94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3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1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3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8E985C-9A5D-4157-BD38-EE9C6A7B3190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C633-87E4-4C88-AB92-BEF5C152F6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59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/>
              <a:t>VELKÁ MORAVA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59619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Kdy </a:t>
            </a:r>
            <a:r>
              <a:rPr lang="cs-CZ" b="1" dirty="0" err="1"/>
              <a:t>příšli</a:t>
            </a:r>
            <a:r>
              <a:rPr lang="cs-CZ" b="1" dirty="0"/>
              <a:t> na Velkou Moravu?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R. 863</a:t>
            </a:r>
          </a:p>
        </p:txBody>
      </p:sp>
    </p:spTree>
    <p:extLst>
      <p:ext uri="{BB962C8B-B14F-4D97-AF65-F5344CB8AC3E}">
        <p14:creationId xmlns:p14="http://schemas.microsoft.com/office/powerpoint/2010/main" val="182127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Odkud oba bratři přicházeli?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Z Byzantské říše</a:t>
            </a:r>
          </a:p>
        </p:txBody>
      </p:sp>
    </p:spTree>
    <p:extLst>
      <p:ext uri="{BB962C8B-B14F-4D97-AF65-F5344CB8AC3E}">
        <p14:creationId xmlns:p14="http://schemas.microsoft.com/office/powerpoint/2010/main" val="16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Kde se narodili?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V Soluni v Řecku</a:t>
            </a:r>
          </a:p>
        </p:txBody>
      </p:sp>
    </p:spTree>
    <p:extLst>
      <p:ext uri="{BB962C8B-B14F-4D97-AF65-F5344CB8AC3E}">
        <p14:creationId xmlns:p14="http://schemas.microsoft.com/office/powerpoint/2010/main" val="24906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se nazývalo písmo, které jeden z bratrů vytvořil?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Hlaholice</a:t>
            </a:r>
          </a:p>
        </p:txBody>
      </p:sp>
    </p:spTree>
    <p:extLst>
      <p:ext uri="{BB962C8B-B14F-4D97-AF65-F5344CB8AC3E}">
        <p14:creationId xmlns:p14="http://schemas.microsoft.com/office/powerpoint/2010/main" val="40475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 jakém jazyce sloužili bohoslužby?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Ve staroslověnštině</a:t>
            </a:r>
          </a:p>
        </p:txBody>
      </p:sp>
    </p:spTree>
    <p:extLst>
      <p:ext uri="{BB962C8B-B14F-4D97-AF65-F5344CB8AC3E}">
        <p14:creationId xmlns:p14="http://schemas.microsoft.com/office/powerpoint/2010/main" val="20347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Které písmo se vyvinulo z hlaholice?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Azbuka</a:t>
            </a:r>
          </a:p>
        </p:txBody>
      </p:sp>
    </p:spTree>
    <p:extLst>
      <p:ext uri="{BB962C8B-B14F-4D97-AF65-F5344CB8AC3E}">
        <p14:creationId xmlns:p14="http://schemas.microsoft.com/office/powerpoint/2010/main" val="13519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Proč byli slovanští </a:t>
            </a:r>
            <a:r>
              <a:rPr lang="cs-CZ" b="1" dirty="0" err="1"/>
              <a:t>věrozvěstové</a:t>
            </a:r>
            <a:r>
              <a:rPr lang="cs-CZ" b="1" dirty="0"/>
              <a:t> na Velké Moravě úspěšnější než franští kněží?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Bohoslužby sloužili v jazyce, kterému </a:t>
            </a:r>
            <a:r>
              <a:rPr lang="cs-CZ" sz="3600" b="1">
                <a:solidFill>
                  <a:srgbClr val="FFFF00"/>
                </a:solidFill>
              </a:rPr>
              <a:t>Slované rozuměli</a:t>
            </a:r>
            <a:r>
              <a:rPr lang="cs-CZ" sz="36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Proč se musel Konstantin a Metoděj vypravit do Říma?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Aby se před papežem obhájili z nařčení franckých kněží.</a:t>
            </a:r>
          </a:p>
        </p:txBody>
      </p:sp>
    </p:spTree>
    <p:extLst>
      <p:ext uri="{BB962C8B-B14F-4D97-AF65-F5344CB8AC3E}">
        <p14:creationId xmlns:p14="http://schemas.microsoft.com/office/powerpoint/2010/main" val="135104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V čem spočívá význam slovanských věrozvěstů na Velké Moravě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Šířili křesťanství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Vychovali si své žáky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Přispěli k rozvoji vzdělanosti</a:t>
            </a:r>
          </a:p>
        </p:txBody>
      </p:sp>
    </p:spTree>
    <p:extLst>
      <p:ext uri="{BB962C8B-B14F-4D97-AF65-F5344CB8AC3E}">
        <p14:creationId xmlns:p14="http://schemas.microsoft.com/office/powerpoint/2010/main" val="3398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Který z bratrů zůstal v Římě a jaký byl jeho osud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Konstantin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Vstoupil do kláštera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Přijal jméno Cyril</a:t>
            </a:r>
          </a:p>
        </p:txBody>
      </p:sp>
    </p:spTree>
    <p:extLst>
      <p:ext uri="{BB962C8B-B14F-4D97-AF65-F5344CB8AC3E}">
        <p14:creationId xmlns:p14="http://schemas.microsoft.com/office/powerpoint/2010/main" val="8676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Ze kterého století je první písemná zmínka o Velké Moravě?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Z 9. století</a:t>
            </a:r>
          </a:p>
        </p:txBody>
      </p:sp>
    </p:spTree>
    <p:extLst>
      <p:ext uri="{BB962C8B-B14F-4D97-AF65-F5344CB8AC3E}">
        <p14:creationId xmlns:p14="http://schemas.microsoft.com/office/powerpoint/2010/main" val="31857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Metoděj byl papežem jmenován…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Moravským arcibiskupem</a:t>
            </a:r>
          </a:p>
        </p:txBody>
      </p:sp>
    </p:spTree>
    <p:extLst>
      <p:ext uri="{BB962C8B-B14F-4D97-AF65-F5344CB8AC3E}">
        <p14:creationId xmlns:p14="http://schemas.microsoft.com/office/powerpoint/2010/main" val="156954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Jakého úspěchu Metoděj ve funkci arcibiskupa dosáhl?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Na dvoře velkomoravského knížete Svatopluka pokřtil českého knížete Bořivoje a jeho ženu Ludmilu</a:t>
            </a:r>
          </a:p>
        </p:txBody>
      </p:sp>
    </p:spTree>
    <p:extLst>
      <p:ext uri="{BB962C8B-B14F-4D97-AF65-F5344CB8AC3E}">
        <p14:creationId xmlns:p14="http://schemas.microsoft.com/office/powerpoint/2010/main" val="33519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Co se stalo s žáky Konstantina a Metoděje po smrti Metoděje v r. 885? Kde nalezli útočiště?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Byli vyhnáni z Velké Moravy, útočiště nalezli v dnešním Bulharsku.</a:t>
            </a:r>
          </a:p>
        </p:txBody>
      </p:sp>
    </p:spTree>
    <p:extLst>
      <p:ext uri="{BB962C8B-B14F-4D97-AF65-F5344CB8AC3E}">
        <p14:creationId xmlns:p14="http://schemas.microsoft.com/office/powerpoint/2010/main" val="5863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Za kterého panovníka dosáhla Velká Morava největšího rozmachu?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Za Svatopluka</a:t>
            </a:r>
          </a:p>
        </p:txBody>
      </p:sp>
    </p:spTree>
    <p:extLst>
      <p:ext uri="{BB962C8B-B14F-4D97-AF65-F5344CB8AC3E}">
        <p14:creationId xmlns:p14="http://schemas.microsoft.com/office/powerpoint/2010/main" val="17624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Která hradiště byla centry obchodu a řemesel? Jmenuj aspoň dvě.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Mikulčice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Staré město u Uherského Hradiště</a:t>
            </a:r>
          </a:p>
        </p:txBody>
      </p:sp>
    </p:spTree>
    <p:extLst>
      <p:ext uri="{BB962C8B-B14F-4D97-AF65-F5344CB8AC3E}">
        <p14:creationId xmlns:p14="http://schemas.microsoft.com/office/powerpoint/2010/main" val="24781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Která řemesla se rozvíjela na Velké Moravě nejvíce?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Umělecká řemesla – hlavně šperkařství</a:t>
            </a:r>
          </a:p>
        </p:txBody>
      </p:sp>
    </p:spTree>
    <p:extLst>
      <p:ext uri="{BB962C8B-B14F-4D97-AF65-F5344CB8AC3E}">
        <p14:creationId xmlns:p14="http://schemas.microsoft.com/office/powerpoint/2010/main" val="14834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Co se dováželo na Velkou Moravu?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Látky, sůl, koření</a:t>
            </a:r>
          </a:p>
        </p:txBody>
      </p:sp>
    </p:spTree>
    <p:extLst>
      <p:ext uri="{BB962C8B-B14F-4D97-AF65-F5344CB8AC3E}">
        <p14:creationId xmlns:p14="http://schemas.microsoft.com/office/powerpoint/2010/main" val="279095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Co se naopak vyváželo z Velké Moravy?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8946541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Kožešiny, kůže, stříbro, vosk</a:t>
            </a:r>
          </a:p>
        </p:txBody>
      </p:sp>
    </p:spTree>
    <p:extLst>
      <p:ext uri="{BB962C8B-B14F-4D97-AF65-F5344CB8AC3E}">
        <p14:creationId xmlns:p14="http://schemas.microsoft.com/office/powerpoint/2010/main" val="148959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Co vidíš na obrázku? Vysvětli co to 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3137999" cy="2620682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FFFF00"/>
                </a:solidFill>
              </a:rPr>
              <a:t>Gombík</a:t>
            </a:r>
            <a:endParaRPr lang="cs-CZ" sz="3600" b="1" dirty="0">
              <a:solidFill>
                <a:srgbClr val="FFFF00"/>
              </a:solidFill>
            </a:endParaRPr>
          </a:p>
          <a:p>
            <a:r>
              <a:rPr lang="cs-CZ" sz="3600" b="1">
                <a:solidFill>
                  <a:srgbClr val="FFFF00"/>
                </a:solidFill>
              </a:rPr>
              <a:t>Ozdobný knoflík</a:t>
            </a:r>
            <a:endParaRPr lang="cs-CZ" sz="3600" b="1" dirty="0">
              <a:solidFill>
                <a:srgbClr val="FFFF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217170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3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Vysvětli, co je </a:t>
            </a:r>
            <a:r>
              <a:rPr lang="cs-CZ" b="1" dirty="0" err="1"/>
              <a:t>nákončí</a:t>
            </a:r>
            <a:r>
              <a:rPr lang="cs-CZ" b="1" dirty="0"/>
              <a:t>? Na které části oblečení (výstroje) jej najdeš?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3137999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Umělecké zakončení opasku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24" y="2301240"/>
            <a:ext cx="4052316" cy="305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1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Velká Morava vznikla spojením dvou knížectví. Kterých?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Moravského a Nitranského</a:t>
            </a:r>
          </a:p>
        </p:txBody>
      </p:sp>
    </p:spTree>
    <p:extLst>
      <p:ext uri="{BB962C8B-B14F-4D97-AF65-F5344CB8AC3E}">
        <p14:creationId xmlns:p14="http://schemas.microsoft.com/office/powerpoint/2010/main" val="88819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Co bylo příčinou zániku Velkomoravské říše?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10966279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Boje o moc mezi </a:t>
            </a:r>
            <a:r>
              <a:rPr lang="cs-CZ" sz="3600" b="1" dirty="0" err="1">
                <a:solidFill>
                  <a:srgbClr val="FFFF00"/>
                </a:solidFill>
              </a:rPr>
              <a:t>Svatoplukovýni</a:t>
            </a:r>
            <a:r>
              <a:rPr lang="cs-CZ" sz="3600" b="1" dirty="0">
                <a:solidFill>
                  <a:srgbClr val="FFFF00"/>
                </a:solidFill>
              </a:rPr>
              <a:t> syny a oslabení VM říše</a:t>
            </a:r>
          </a:p>
          <a:p>
            <a:r>
              <a:rPr lang="cs-CZ" sz="3600" b="1" dirty="0">
                <a:solidFill>
                  <a:srgbClr val="FFFF00"/>
                </a:solidFill>
              </a:rPr>
              <a:t>Vpád Maďarů</a:t>
            </a:r>
          </a:p>
        </p:txBody>
      </p:sp>
    </p:spTree>
    <p:extLst>
      <p:ext uri="{BB962C8B-B14F-4D97-AF65-F5344CB8AC3E}">
        <p14:creationId xmlns:p14="http://schemas.microsoft.com/office/powerpoint/2010/main" val="33629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88882"/>
          </a:xfrm>
        </p:spPr>
        <p:txBody>
          <a:bodyPr/>
          <a:lstStyle/>
          <a:p>
            <a:pPr algn="ctr"/>
            <a:r>
              <a:rPr lang="cs-CZ" b="1" dirty="0"/>
              <a:t>Kdy zanikla Velká Morava?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5201" y="2980019"/>
            <a:ext cx="10966279" cy="262068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Na poč. 10. </a:t>
            </a:r>
            <a:r>
              <a:rPr lang="cs-CZ" sz="3600" b="1">
                <a:solidFill>
                  <a:srgbClr val="FFFF00"/>
                </a:solidFill>
              </a:rPr>
              <a:t>stol.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První kníže Velké Moravy byl…z rodu 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Mojmír I. z rodu </a:t>
            </a:r>
            <a:r>
              <a:rPr lang="cs-CZ" sz="3600" b="1" dirty="0" err="1">
                <a:solidFill>
                  <a:srgbClr val="FFFF00"/>
                </a:solidFill>
              </a:rPr>
              <a:t>Mojmírovců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Jaké vztahy udržoval s Franckou říší?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Dobré vztahy – platil mírový poplatek</a:t>
            </a:r>
          </a:p>
        </p:txBody>
      </p:sp>
    </p:spTree>
    <p:extLst>
      <p:ext uri="{BB962C8B-B14F-4D97-AF65-F5344CB8AC3E}">
        <p14:creationId xmlns:p14="http://schemas.microsoft.com/office/powerpoint/2010/main" val="33364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Kdo byl Mojmírovým nástupcem?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Kníže Rastislav</a:t>
            </a:r>
          </a:p>
        </p:txBody>
      </p:sp>
    </p:spTree>
    <p:extLst>
      <p:ext uri="{BB962C8B-B14F-4D97-AF65-F5344CB8AC3E}">
        <p14:creationId xmlns:p14="http://schemas.microsoft.com/office/powerpoint/2010/main" val="208992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Jaké vztahy měl on s Franckou říší?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Kníže Rastislav odmítl platit tribut, znamenalo to válku s Franckou říší.</a:t>
            </a:r>
          </a:p>
        </p:txBody>
      </p:sp>
    </p:spTree>
    <p:extLst>
      <p:ext uri="{BB962C8B-B14F-4D97-AF65-F5344CB8AC3E}">
        <p14:creationId xmlns:p14="http://schemas.microsoft.com/office/powerpoint/2010/main" val="39563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Koho povolal kníže Rastislav na Velkou Moravu?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Konstantina a Metoděje</a:t>
            </a:r>
          </a:p>
        </p:txBody>
      </p:sp>
    </p:spTree>
    <p:extLst>
      <p:ext uri="{BB962C8B-B14F-4D97-AF65-F5344CB8AC3E}">
        <p14:creationId xmlns:p14="http://schemas.microsoft.com/office/powerpoint/2010/main" val="415847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Jaký byl jejich nejdůležitější úkol?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Šířit křesťanství</a:t>
            </a:r>
          </a:p>
        </p:txBody>
      </p:sp>
    </p:spTree>
    <p:extLst>
      <p:ext uri="{BB962C8B-B14F-4D97-AF65-F5344CB8AC3E}">
        <p14:creationId xmlns:p14="http://schemas.microsoft.com/office/powerpoint/2010/main" val="32621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431</Words>
  <Application>Microsoft Office PowerPoint</Application>
  <PresentationFormat>Širokoúhlá obrazovka</PresentationFormat>
  <Paragraphs>69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Ion</vt:lpstr>
      <vt:lpstr>OPAKOVÁNÍ</vt:lpstr>
      <vt:lpstr>Ze kterého století je první písemná zmínka o Velké Moravě?</vt:lpstr>
      <vt:lpstr>Velká Morava vznikla spojením dvou knížectví. Kterých?</vt:lpstr>
      <vt:lpstr>První kníže Velké Moravy byl…z rodu ….</vt:lpstr>
      <vt:lpstr>Jaké vztahy udržoval s Franckou říší?</vt:lpstr>
      <vt:lpstr>Kdo byl Mojmírovým nástupcem?</vt:lpstr>
      <vt:lpstr>Jaké vztahy měl on s Franckou říší?</vt:lpstr>
      <vt:lpstr>Koho povolal kníže Rastislav na Velkou Moravu?</vt:lpstr>
      <vt:lpstr>Jaký byl jejich nejdůležitější úkol?</vt:lpstr>
      <vt:lpstr>Kdy příšli na Velkou Moravu?</vt:lpstr>
      <vt:lpstr>Odkud oba bratři přicházeli?</vt:lpstr>
      <vt:lpstr>Kde se narodili?</vt:lpstr>
      <vt:lpstr>Jak se nazývalo písmo, které jeden z bratrů vytvořil?</vt:lpstr>
      <vt:lpstr>V jakém jazyce sloužili bohoslužby?</vt:lpstr>
      <vt:lpstr>Které písmo se vyvinulo z hlaholice?</vt:lpstr>
      <vt:lpstr>Proč byli slovanští věrozvěstové na Velké Moravě úspěšnější než franští kněží?</vt:lpstr>
      <vt:lpstr>Proč se musel Konstantin a Metoděj vypravit do Říma?</vt:lpstr>
      <vt:lpstr>V čem spočívá význam slovanských věrozvěstů na Velké Moravě ?</vt:lpstr>
      <vt:lpstr>Který z bratrů zůstal v Římě a jaký byl jeho osud ?</vt:lpstr>
      <vt:lpstr>Metoděj byl papežem jmenován…</vt:lpstr>
      <vt:lpstr>Jakého úspěchu Metoděj ve funkci arcibiskupa dosáhl?</vt:lpstr>
      <vt:lpstr>Co se stalo s žáky Konstantina a Metoděje po smrti Metoděje v r. 885? Kde nalezli útočiště?</vt:lpstr>
      <vt:lpstr>Za kterého panovníka dosáhla Velká Morava největšího rozmachu?</vt:lpstr>
      <vt:lpstr>Která hradiště byla centry obchodu a řemesel? Jmenuj aspoň dvě.</vt:lpstr>
      <vt:lpstr>Která řemesla se rozvíjela na Velké Moravě nejvíce?</vt:lpstr>
      <vt:lpstr>Co se dováželo na Velkou Moravu?</vt:lpstr>
      <vt:lpstr>Co se naopak vyváželo z Velké Moravy?</vt:lpstr>
      <vt:lpstr>Co vidíš na obrázku? Vysvětli co to je?</vt:lpstr>
      <vt:lpstr>Vysvětli, co je nákončí? Na které části oblečení (výstroje) jej najdeš?</vt:lpstr>
      <vt:lpstr>Co bylo příčinou zániku Velkomoravské říše?</vt:lpstr>
      <vt:lpstr>Kdy zanikla Velká Morava?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Roubalíková Iva</dc:creator>
  <cp:lastModifiedBy>Iva Roubalíková</cp:lastModifiedBy>
  <cp:revision>14</cp:revision>
  <dcterms:created xsi:type="dcterms:W3CDTF">2021-12-09T17:37:43Z</dcterms:created>
  <dcterms:modified xsi:type="dcterms:W3CDTF">2023-12-12T19:05:32Z</dcterms:modified>
</cp:coreProperties>
</file>