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6" r:id="rId7"/>
    <p:sldId id="267" r:id="rId8"/>
    <p:sldId id="260" r:id="rId9"/>
    <p:sldId id="264" r:id="rId10"/>
    <p:sldId id="268" r:id="rId11"/>
    <p:sldId id="269" r:id="rId12"/>
    <p:sldId id="261" r:id="rId13"/>
    <p:sldId id="26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7D8D3-1B7B-41FD-898A-65E6A01155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72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E6FF6-947D-4AD1-AB55-60680D0323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877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7FCBD-E1AB-4626-AA2E-F5051E91AA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850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605C-59C7-4AD8-A4DA-8D04AB5417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934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F2E45-F446-4B39-99C9-F4E07B4B9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50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FB397-23EC-4601-AAF3-0041462C74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618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CA47E-8C95-4BC9-8158-331CB4AB74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445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45003-4E09-4627-B0EC-8CCC596E7B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615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BFDC0-28AA-45CC-9F0B-FB0044DB74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408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37C3D-813E-4D54-BC5F-DA59538B00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827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29EB5-3E5F-4A69-99F1-71509560DB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636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3CAD16-584A-4FE5-AD9F-AB9F5581DB3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a.roubalikova@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olomoucky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rmat.cz/" TargetMode="External"/><Relationship Id="rId4" Type="http://schemas.openxmlformats.org/officeDocument/2006/relationships/hyperlink" Target="http://portal.mpsv.cz/upcr/kp/olk/ip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altLang="cs-CZ" sz="6600" b="1"/>
              <a:t>Přijímací řízení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cs-CZ" altLang="cs-CZ" sz="4000" b="1" dirty="0"/>
              <a:t>pro školní rok </a:t>
            </a:r>
            <a:r>
              <a:rPr lang="cs-CZ" altLang="cs-CZ" sz="4000" b="1" dirty="0" smtClean="0"/>
              <a:t>2019/2020</a:t>
            </a:r>
            <a:endParaRPr lang="cs-CZ" alt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Odvolání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Odvolání proti nepřijetí ke studiu podá zákonný zástupce do </a:t>
            </a:r>
            <a:r>
              <a:rPr lang="cs-CZ" b="1" dirty="0" smtClean="0">
                <a:solidFill>
                  <a:srgbClr val="FF0000"/>
                </a:solidFill>
              </a:rPr>
              <a:t>3 pracovních dnů </a:t>
            </a:r>
            <a:r>
              <a:rPr lang="cs-CZ" dirty="0" smtClean="0"/>
              <a:t>od </a:t>
            </a:r>
            <a:r>
              <a:rPr lang="cs-CZ" b="1" dirty="0" smtClean="0">
                <a:solidFill>
                  <a:srgbClr val="FF0000"/>
                </a:solidFill>
              </a:rPr>
              <a:t>doručení rozhodnutí </a:t>
            </a:r>
            <a:r>
              <a:rPr lang="cs-CZ" dirty="0" smtClean="0"/>
              <a:t>o nepřijetí </a:t>
            </a:r>
            <a:r>
              <a:rPr lang="cs-CZ" b="1" dirty="0" smtClean="0">
                <a:solidFill>
                  <a:srgbClr val="FF0000"/>
                </a:solidFill>
              </a:rPr>
              <a:t>prostřednictvím ředitele SŠ </a:t>
            </a:r>
            <a:r>
              <a:rPr lang="cs-CZ" dirty="0" smtClean="0"/>
              <a:t>k Odboru školství, mládeže a tělovýchovy Krajského úřadu OK.</a:t>
            </a:r>
          </a:p>
          <a:p>
            <a:r>
              <a:rPr lang="cs-CZ" dirty="0" smtClean="0"/>
              <a:t>Podává se řediteli příslušné SŠ.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5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Odvolání by mělo obsahovat: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Označení správního orgánu, jemuž je určeno.</a:t>
            </a:r>
          </a:p>
          <a:p>
            <a:r>
              <a:rPr lang="cs-CZ" sz="2800" dirty="0" smtClean="0"/>
              <a:t>Jméno, příjmení uchazeče, datum nar</a:t>
            </a:r>
            <a:r>
              <a:rPr lang="cs-CZ" sz="2800" dirty="0"/>
              <a:t>. a místo </a:t>
            </a:r>
            <a:r>
              <a:rPr lang="cs-CZ" sz="2800" dirty="0" smtClean="0"/>
              <a:t>trvalého bydliště</a:t>
            </a:r>
          </a:p>
          <a:p>
            <a:r>
              <a:rPr lang="cs-CZ" sz="2800" dirty="0" smtClean="0"/>
              <a:t>Název školy, kód a název oboru, forma </a:t>
            </a:r>
            <a:r>
              <a:rPr lang="cs-CZ" sz="2800" dirty="0" err="1" smtClean="0"/>
              <a:t>vzděl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Důvod nepřijetí uvedený ředitelem SŠ.</a:t>
            </a:r>
          </a:p>
          <a:p>
            <a:r>
              <a:rPr lang="cs-CZ" sz="2800" dirty="0" smtClean="0"/>
              <a:t>Důvody odvolání. </a:t>
            </a:r>
          </a:p>
          <a:p>
            <a:r>
              <a:rPr lang="cs-CZ" sz="2800" dirty="0" smtClean="0"/>
              <a:t>Jméno a adresa trvalého bydliště zák. zástupce nezletilého uchazeče.</a:t>
            </a:r>
          </a:p>
          <a:p>
            <a:r>
              <a:rPr lang="cs-CZ" sz="2800" dirty="0" smtClean="0"/>
              <a:t>Datum a podpis zák. zástupce.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28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Doporučení VP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Vyplněné přihlášky si zkopírujte a uschovejte.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Předání přihlášky si nechte potvrdit.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Nenechávejte vyplnění přihlášky na poslední chvíli, sporné body konzultujte.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Nezapomeňte na potvrzení lékaře resp. další lékařská vyšetření (např. audiovyšetření) u oborů, kde je vyžadováno.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altLang="cs-CZ" sz="4400" b="1"/>
              <a:t>Děkuji za pozornost.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cs-CZ" altLang="cs-CZ" sz="3200" b="1"/>
              <a:t>Mnoho štěstí!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79838" y="4868863"/>
            <a:ext cx="1439862" cy="14398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>
                <a:solidFill>
                  <a:srgbClr val="FF0000"/>
                </a:solidFill>
              </a:rPr>
              <a:t>Kontakty na výchovného poradce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tel. 585954020</a:t>
            </a:r>
          </a:p>
          <a:p>
            <a:r>
              <a:rPr lang="cs-CZ" altLang="cs-CZ" b="1"/>
              <a:t>E-mail: </a:t>
            </a:r>
            <a:r>
              <a:rPr lang="cs-CZ" altLang="cs-CZ" b="1">
                <a:hlinkClick r:id="rId2"/>
              </a:rPr>
              <a:t>iva.roubalikova@zsmstesetice.cz</a:t>
            </a:r>
            <a:endParaRPr lang="cs-CZ" altLang="cs-CZ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Užitečné webové stránky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www.msmt.cz</a:t>
            </a:r>
            <a:r>
              <a:rPr lang="cs-CZ" altLang="cs-CZ" dirty="0"/>
              <a:t>    - webové stránky MŠMT</a:t>
            </a:r>
          </a:p>
          <a:p>
            <a:endParaRPr lang="cs-CZ" altLang="cs-CZ" dirty="0"/>
          </a:p>
          <a:p>
            <a:r>
              <a:rPr lang="cs-CZ" altLang="cs-CZ" dirty="0">
                <a:hlinkClick r:id="rId3"/>
              </a:rPr>
              <a:t>www.kr-olomoucky.cz</a:t>
            </a:r>
            <a:r>
              <a:rPr lang="cs-CZ" altLang="cs-CZ" dirty="0"/>
              <a:t>   - webové stránky Olomouckého kraje</a:t>
            </a:r>
          </a:p>
          <a:p>
            <a:r>
              <a:rPr lang="cs-CZ" altLang="cs-CZ" dirty="0">
                <a:hlinkClick r:id="rId4" tooltip="blocked::http://portal.mpsv.cz/upcr/kp/olk/ips"/>
              </a:rPr>
              <a:t>http://portal.mpsv.cz/upcr/kp/olk/ips</a:t>
            </a:r>
            <a:r>
              <a:rPr lang="cs-CZ" altLang="cs-CZ" dirty="0"/>
              <a:t> - </a:t>
            </a:r>
            <a:r>
              <a:rPr lang="cs-CZ" altLang="cs-CZ" dirty="0" smtClean="0"/>
              <a:t>Atlas školství - střední školy OK</a:t>
            </a:r>
          </a:p>
          <a:p>
            <a:r>
              <a:rPr lang="cs-CZ" altLang="cs-CZ" dirty="0" smtClean="0">
                <a:hlinkClick r:id="rId5"/>
              </a:rPr>
              <a:t>http://www.cermat.cz</a:t>
            </a:r>
            <a:r>
              <a:rPr lang="cs-CZ" altLang="cs-CZ" dirty="0" smtClean="0"/>
              <a:t> – webové stránky společnosti </a:t>
            </a:r>
            <a:r>
              <a:rPr lang="cs-CZ" altLang="cs-CZ" dirty="0" err="1" smtClean="0"/>
              <a:t>Cermat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>
                <a:solidFill>
                  <a:srgbClr val="FF0000"/>
                </a:solidFill>
              </a:rPr>
              <a:t>Dokumentace přijímacího řízení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Přihláška ke vzdělávání – studiu ve </a:t>
            </a:r>
            <a:r>
              <a:rPr lang="cs-CZ" altLang="cs-CZ" b="1" dirty="0" smtClean="0"/>
              <a:t>SŠ (2 formuláře)</a:t>
            </a:r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Zápisový </a:t>
            </a:r>
            <a:r>
              <a:rPr lang="cs-CZ" altLang="cs-CZ" b="1" dirty="0" smtClean="0"/>
              <a:t>lístek (nutno odevzdat do </a:t>
            </a:r>
            <a:r>
              <a:rPr lang="cs-CZ" altLang="cs-CZ" b="1" dirty="0" smtClean="0">
                <a:solidFill>
                  <a:srgbClr val="FF0000"/>
                </a:solidFill>
              </a:rPr>
              <a:t>10 pracovních dnů</a:t>
            </a:r>
            <a:r>
              <a:rPr lang="cs-CZ" altLang="cs-CZ" b="1" dirty="0" smtClean="0"/>
              <a:t> ode dne oznámení </a:t>
            </a:r>
            <a:r>
              <a:rPr lang="cs-CZ" altLang="cs-CZ" b="1" dirty="0" smtClean="0"/>
              <a:t>rozhodnutí o přijetí)</a:t>
            </a:r>
            <a:endParaRPr lang="cs-CZ" alt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 Přijímací řízení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cs-CZ" altLang="cs-CZ" dirty="0"/>
              <a:t>Možnost podat </a:t>
            </a:r>
            <a:r>
              <a:rPr lang="cs-CZ" altLang="cs-CZ" b="1" dirty="0">
                <a:solidFill>
                  <a:srgbClr val="FF0000"/>
                </a:solidFill>
              </a:rPr>
              <a:t>dvě přihlášky</a:t>
            </a:r>
            <a:r>
              <a:rPr lang="cs-CZ" altLang="cs-CZ" dirty="0"/>
              <a:t> v 1. kole přijímacího </a:t>
            </a:r>
            <a:r>
              <a:rPr lang="cs-CZ" altLang="cs-CZ" dirty="0" smtClean="0"/>
              <a:t>řízení.</a:t>
            </a:r>
            <a:endParaRPr lang="cs-CZ" altLang="cs-CZ" dirty="0"/>
          </a:p>
          <a:p>
            <a:r>
              <a:rPr lang="cs-CZ" altLang="cs-CZ" dirty="0"/>
              <a:t>Přihlášku podávají </a:t>
            </a:r>
            <a:r>
              <a:rPr lang="cs-CZ" altLang="cs-CZ" b="1" dirty="0">
                <a:solidFill>
                  <a:srgbClr val="FF0000"/>
                </a:solidFill>
              </a:rPr>
              <a:t>rodiče</a:t>
            </a:r>
            <a:r>
              <a:rPr lang="cs-CZ" altLang="cs-CZ" dirty="0"/>
              <a:t> žáka přímo řediteli příslušné střední </a:t>
            </a:r>
            <a:r>
              <a:rPr lang="cs-CZ" altLang="cs-CZ" dirty="0" smtClean="0"/>
              <a:t>školy.</a:t>
            </a:r>
            <a:endParaRPr lang="cs-CZ" altLang="cs-CZ" dirty="0"/>
          </a:p>
          <a:p>
            <a:r>
              <a:rPr lang="cs-CZ" altLang="cs-CZ" dirty="0"/>
              <a:t>Ředitel SŠ </a:t>
            </a:r>
            <a:r>
              <a:rPr lang="cs-CZ" altLang="cs-CZ" dirty="0" smtClean="0"/>
              <a:t>vyhlásí 1. kolo </a:t>
            </a:r>
            <a:r>
              <a:rPr lang="cs-CZ" altLang="cs-CZ" dirty="0"/>
              <a:t>přijímacího řízení ve stanoveném termínu (do 31. 1. </a:t>
            </a:r>
            <a:r>
              <a:rPr lang="cs-CZ" altLang="cs-CZ" dirty="0" smtClean="0"/>
              <a:t>2019).</a:t>
            </a:r>
            <a:endParaRPr lang="cs-CZ" altLang="cs-CZ" dirty="0"/>
          </a:p>
          <a:p>
            <a:r>
              <a:rPr lang="cs-CZ" altLang="cs-CZ" dirty="0"/>
              <a:t>Vydává se </a:t>
            </a:r>
            <a:r>
              <a:rPr lang="cs-CZ" altLang="cs-CZ" b="1" dirty="0">
                <a:solidFill>
                  <a:srgbClr val="FF0000"/>
                </a:solidFill>
              </a:rPr>
              <a:t>zápisový lístek</a:t>
            </a:r>
            <a:r>
              <a:rPr lang="cs-CZ" altLang="cs-CZ" dirty="0"/>
              <a:t> jako forma potvrzení zájmu o studium. </a:t>
            </a:r>
            <a:r>
              <a:rPr lang="cs-CZ" altLang="cs-CZ" b="1" dirty="0">
                <a:solidFill>
                  <a:srgbClr val="FF0000"/>
                </a:solidFill>
              </a:rPr>
              <a:t>ZL lze uplatnit pouze jednou</a:t>
            </a:r>
            <a:r>
              <a:rPr lang="cs-CZ" altLang="cs-CZ" b="1" dirty="0" smtClean="0">
                <a:solidFill>
                  <a:srgbClr val="FF0000"/>
                </a:solidFill>
              </a:rPr>
              <a:t>! (výjimka – odvolání!)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Vyplnění přihlášky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r>
              <a:rPr lang="cs-CZ" dirty="0" smtClean="0"/>
              <a:t>Uchazeč uvádí </a:t>
            </a:r>
            <a:r>
              <a:rPr lang="cs-CZ" b="1" dirty="0" smtClean="0">
                <a:solidFill>
                  <a:srgbClr val="FF0000"/>
                </a:solidFill>
              </a:rPr>
              <a:t>dvě školy.</a:t>
            </a:r>
          </a:p>
          <a:p>
            <a:r>
              <a:rPr lang="cs-CZ" dirty="0" smtClean="0"/>
              <a:t>Uchazeč odevzdá vyplněný formulář přihlášky na každou vybranou školu zvlášť.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Pořadí </a:t>
            </a:r>
            <a:r>
              <a:rPr lang="cs-CZ" b="1" smtClean="0">
                <a:solidFill>
                  <a:srgbClr val="FF0000"/>
                </a:solidFill>
              </a:rPr>
              <a:t>škol  </a:t>
            </a:r>
            <a:r>
              <a:rPr lang="cs-CZ" b="1" smtClean="0">
                <a:solidFill>
                  <a:srgbClr val="FF0000"/>
                </a:solidFill>
              </a:rPr>
              <a:t>musí </a:t>
            </a:r>
            <a:r>
              <a:rPr lang="cs-CZ" b="1" dirty="0" smtClean="0">
                <a:solidFill>
                  <a:srgbClr val="FF0000"/>
                </a:solidFill>
              </a:rPr>
              <a:t>být na obou přihláškách </a:t>
            </a:r>
            <a:r>
              <a:rPr lang="cs-CZ" b="1" u="sng" dirty="0" smtClean="0">
                <a:solidFill>
                  <a:srgbClr val="FF0000"/>
                </a:solidFill>
              </a:rPr>
              <a:t>identické</a:t>
            </a:r>
            <a:r>
              <a:rPr lang="cs-CZ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0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Jednotná zkouška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Jednotná zkouška se koná podle §60c odst. 1 ŠZ v 1. kole přijímacího řízení ve 2 termínech (na dvou různých školách).</a:t>
            </a:r>
          </a:p>
          <a:p>
            <a:r>
              <a:rPr lang="cs-CZ" dirty="0" smtClean="0"/>
              <a:t>Jednotné testy budou vyhodnoceny centrálně a zaslány školám. Je brán lepší výsledek.</a:t>
            </a:r>
          </a:p>
          <a:p>
            <a:r>
              <a:rPr lang="cs-CZ" dirty="0" smtClean="0"/>
              <a:t>Hodnocení jednotné zkoušky se podílí na hodnocení uchazeče nejméně 60%.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Důležité termíny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smtClean="0">
                <a:solidFill>
                  <a:srgbClr val="FF0000"/>
                </a:solidFill>
              </a:rPr>
              <a:t>1. </a:t>
            </a:r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smtClean="0">
                <a:solidFill>
                  <a:srgbClr val="FF0000"/>
                </a:solidFill>
              </a:rPr>
              <a:t>2019 </a:t>
            </a:r>
            <a:r>
              <a:rPr lang="cs-CZ" altLang="cs-CZ" b="1" dirty="0">
                <a:solidFill>
                  <a:srgbClr val="FF0000"/>
                </a:solidFill>
              </a:rPr>
              <a:t>– termín odevzdání přihlášky řediteli příslušné SŠ. </a:t>
            </a:r>
            <a:r>
              <a:rPr lang="cs-CZ" altLang="cs-CZ" dirty="0" smtClean="0"/>
              <a:t>Nejpozději </a:t>
            </a:r>
            <a:r>
              <a:rPr lang="cs-CZ" altLang="cs-CZ" dirty="0"/>
              <a:t>do </a:t>
            </a:r>
            <a:r>
              <a:rPr lang="cs-CZ" altLang="cs-CZ" b="1" dirty="0">
                <a:solidFill>
                  <a:srgbClr val="FF0000"/>
                </a:solidFill>
              </a:rPr>
              <a:t>15.3. </a:t>
            </a:r>
            <a:r>
              <a:rPr lang="cs-CZ" altLang="cs-CZ" b="1" dirty="0" smtClean="0">
                <a:solidFill>
                  <a:srgbClr val="FF0000"/>
                </a:solidFill>
              </a:rPr>
              <a:t>2019</a:t>
            </a:r>
            <a:r>
              <a:rPr lang="cs-CZ" altLang="cs-CZ" dirty="0" smtClean="0"/>
              <a:t> </a:t>
            </a:r>
            <a:r>
              <a:rPr lang="cs-CZ" altLang="cs-CZ" dirty="0"/>
              <a:t>obdrží žáci proti podpisu zápisový lístek</a:t>
            </a:r>
            <a:r>
              <a:rPr lang="cs-CZ" altLang="cs-CZ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rgbClr val="FF0000"/>
                </a:solidFill>
              </a:rPr>
              <a:t>Čtyřleté studium</a:t>
            </a:r>
            <a:r>
              <a:rPr lang="cs-CZ" altLang="cs-CZ" sz="2400" b="1" dirty="0" smtClean="0"/>
              <a:t>	1. řádný termín	12. 4. 2019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u="sng" dirty="0"/>
              <a:t>	</a:t>
            </a:r>
            <a:r>
              <a:rPr lang="cs-CZ" altLang="cs-CZ" sz="2400" b="1" u="sng" dirty="0" smtClean="0"/>
              <a:t>			2. řádný termín	15. 4. 2019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rgbClr val="FF0000"/>
                </a:solidFill>
              </a:rPr>
              <a:t>Osmileté studium</a:t>
            </a:r>
            <a:r>
              <a:rPr lang="cs-CZ" altLang="cs-CZ" sz="2400" b="1" dirty="0" smtClean="0"/>
              <a:t>	1</a:t>
            </a:r>
            <a:r>
              <a:rPr lang="cs-CZ" altLang="cs-CZ" sz="2400" b="1" dirty="0"/>
              <a:t>. řádný termín	</a:t>
            </a:r>
            <a:r>
              <a:rPr lang="cs-CZ" altLang="cs-CZ" sz="2400" b="1" dirty="0" smtClean="0"/>
              <a:t>16. </a:t>
            </a:r>
            <a:r>
              <a:rPr lang="cs-CZ" altLang="cs-CZ" sz="2400" b="1" dirty="0"/>
              <a:t>4. </a:t>
            </a:r>
            <a:r>
              <a:rPr lang="cs-CZ" altLang="cs-CZ" sz="2400" b="1" dirty="0" smtClean="0"/>
              <a:t>2019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dirty="0"/>
              <a:t>				</a:t>
            </a:r>
            <a:r>
              <a:rPr lang="cs-CZ" altLang="cs-CZ" sz="2400" b="1" dirty="0" smtClean="0"/>
              <a:t>2</a:t>
            </a:r>
            <a:r>
              <a:rPr lang="cs-CZ" altLang="cs-CZ" sz="2400" b="1" dirty="0"/>
              <a:t>. řádný termín	</a:t>
            </a:r>
            <a:r>
              <a:rPr lang="cs-CZ" altLang="cs-CZ" sz="2400" b="1" dirty="0" smtClean="0"/>
              <a:t>17. </a:t>
            </a:r>
            <a:r>
              <a:rPr lang="cs-CZ" altLang="cs-CZ" sz="2400" b="1" dirty="0"/>
              <a:t>4. </a:t>
            </a:r>
            <a:r>
              <a:rPr lang="cs-CZ" altLang="cs-CZ" sz="2400" b="1" dirty="0" smtClean="0"/>
              <a:t>2019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Náhradní termín pro všechny obory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	</a:t>
            </a:r>
            <a:r>
              <a:rPr lang="cs-CZ" altLang="cs-CZ" b="1" dirty="0" smtClean="0"/>
              <a:t>1. termín – 13. 5. 2019</a:t>
            </a:r>
          </a:p>
          <a:p>
            <a:pPr marL="0" indent="0">
              <a:buNone/>
            </a:pPr>
            <a:r>
              <a:rPr lang="cs-CZ" altLang="cs-CZ" b="1" dirty="0"/>
              <a:t>	</a:t>
            </a:r>
            <a:r>
              <a:rPr lang="cs-CZ" altLang="cs-CZ" b="1" dirty="0" smtClean="0"/>
              <a:t>2. termín – 14. 5. 2019</a:t>
            </a:r>
          </a:p>
          <a:p>
            <a:pPr marL="0" indent="0">
              <a:buNone/>
            </a:pPr>
            <a:endParaRPr lang="cs-CZ" altLang="cs-CZ" b="1" dirty="0"/>
          </a:p>
          <a:p>
            <a:r>
              <a:rPr lang="cs-CZ" altLang="cs-CZ" b="1" dirty="0"/>
              <a:t>Další kola – v režii jednotlivých středních škol</a:t>
            </a:r>
          </a:p>
          <a:p>
            <a:endParaRPr lang="cs-CZ" altLang="cs-CZ" b="1" dirty="0"/>
          </a:p>
          <a:p>
            <a:pPr>
              <a:buFontTx/>
              <a:buNone/>
            </a:pPr>
            <a:endParaRPr lang="cs-CZ" alt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412</Words>
  <Application>Microsoft Office PowerPoint</Application>
  <PresentationFormat>Předvádění na obrazovce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Arial</vt:lpstr>
      <vt:lpstr>Výchozí návrh</vt:lpstr>
      <vt:lpstr>Přijímací řízení</vt:lpstr>
      <vt:lpstr>Kontakty na výchovného poradce</vt:lpstr>
      <vt:lpstr>Užitečné webové stránky</vt:lpstr>
      <vt:lpstr>Dokumentace přijímacího řízení</vt:lpstr>
      <vt:lpstr> Přijímací řízení</vt:lpstr>
      <vt:lpstr>Vyplnění přihlášky</vt:lpstr>
      <vt:lpstr>Jednotná zkouška</vt:lpstr>
      <vt:lpstr>Důležité termíny</vt:lpstr>
      <vt:lpstr>Prezentace aplikace PowerPoint</vt:lpstr>
      <vt:lpstr>Odvolání</vt:lpstr>
      <vt:lpstr>Odvolání by mělo obsahovat:</vt:lpstr>
      <vt:lpstr>Doporučení VP</vt:lpstr>
      <vt:lpstr>Děkuji za pozornost.</vt:lpstr>
    </vt:vector>
  </TitlesOfParts>
  <Company>ZŠ a MŠ Těšetice, příspěvková organizace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Iva Roubalíková</dc:creator>
  <cp:lastModifiedBy>Iva Roubalíková</cp:lastModifiedBy>
  <cp:revision>73</cp:revision>
  <dcterms:created xsi:type="dcterms:W3CDTF">2009-01-03T09:38:12Z</dcterms:created>
  <dcterms:modified xsi:type="dcterms:W3CDTF">2019-02-05T12:15:19Z</dcterms:modified>
</cp:coreProperties>
</file>